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Montserrat SemiBold"/>
      <p:regular r:id="rId22"/>
      <p:bold r:id="rId23"/>
      <p:italic r:id="rId24"/>
      <p:boldItalic r:id="rId25"/>
    </p:embeddedFont>
    <p:embeddedFont>
      <p:font typeface="Halant"/>
      <p:bold r:id="rId26"/>
    </p:embeddedFont>
    <p:embeddedFont>
      <p:font typeface="Montserrat"/>
      <p:regular r:id="rId27"/>
      <p:bold r:id="rId28"/>
      <p:italic r:id="rId29"/>
      <p:boldItalic r:id="rId30"/>
    </p:embeddedFont>
    <p:embeddedFont>
      <p:font typeface="Bebas Neue"/>
      <p:regular r:id="rId31"/>
    </p:embeddedFont>
    <p:embeddedFont>
      <p:font typeface="Montserrat Medium"/>
      <p:regular r:id="rId32"/>
      <p:bold r:id="rId33"/>
      <p:italic r:id="rId34"/>
      <p:boldItalic r:id="rId35"/>
    </p:embeddedFont>
    <p:embeddedFont>
      <p:font typeface="Montserrat ExtraBold"/>
      <p:bold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MontserratSemiBold-regular.fntdata"/><Relationship Id="rId21" Type="http://schemas.openxmlformats.org/officeDocument/2006/relationships/slide" Target="slides/slide16.xml"/><Relationship Id="rId24" Type="http://schemas.openxmlformats.org/officeDocument/2006/relationships/font" Target="fonts/MontserratSemiBold-italic.fntdata"/><Relationship Id="rId23" Type="http://schemas.openxmlformats.org/officeDocument/2006/relationships/font" Target="fonts/MontserratSemiBold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Halant-bold.fntdata"/><Relationship Id="rId25" Type="http://schemas.openxmlformats.org/officeDocument/2006/relationships/font" Target="fonts/MontserratSemiBold-boldItalic.fntdata"/><Relationship Id="rId28" Type="http://schemas.openxmlformats.org/officeDocument/2006/relationships/font" Target="fonts/Montserrat-bold.fntdata"/><Relationship Id="rId27" Type="http://schemas.openxmlformats.org/officeDocument/2006/relationships/font" Target="fonts/Montserrat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BebasNeue-regular.fntdata"/><Relationship Id="rId30" Type="http://schemas.openxmlformats.org/officeDocument/2006/relationships/font" Target="fonts/Montserrat-boldItalic.fntdata"/><Relationship Id="rId11" Type="http://schemas.openxmlformats.org/officeDocument/2006/relationships/slide" Target="slides/slide6.xml"/><Relationship Id="rId33" Type="http://schemas.openxmlformats.org/officeDocument/2006/relationships/font" Target="fonts/MontserratMedium-bold.fntdata"/><Relationship Id="rId10" Type="http://schemas.openxmlformats.org/officeDocument/2006/relationships/slide" Target="slides/slide5.xml"/><Relationship Id="rId32" Type="http://schemas.openxmlformats.org/officeDocument/2006/relationships/font" Target="fonts/MontserratMedium-regular.fntdata"/><Relationship Id="rId13" Type="http://schemas.openxmlformats.org/officeDocument/2006/relationships/slide" Target="slides/slide8.xml"/><Relationship Id="rId35" Type="http://schemas.openxmlformats.org/officeDocument/2006/relationships/font" Target="fonts/MontserratMedium-boldItalic.fntdata"/><Relationship Id="rId12" Type="http://schemas.openxmlformats.org/officeDocument/2006/relationships/slide" Target="slides/slide7.xml"/><Relationship Id="rId34" Type="http://schemas.openxmlformats.org/officeDocument/2006/relationships/font" Target="fonts/MontserratMedium-italic.fntdata"/><Relationship Id="rId15" Type="http://schemas.openxmlformats.org/officeDocument/2006/relationships/slide" Target="slides/slide10.xml"/><Relationship Id="rId37" Type="http://schemas.openxmlformats.org/officeDocument/2006/relationships/font" Target="fonts/MontserratExtraBold-boldItalic.fntdata"/><Relationship Id="rId14" Type="http://schemas.openxmlformats.org/officeDocument/2006/relationships/slide" Target="slides/slide9.xml"/><Relationship Id="rId36" Type="http://schemas.openxmlformats.org/officeDocument/2006/relationships/font" Target="fonts/MontserratExtraBold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2cf6957c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gc2cf6957cd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c2cf6957cd_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c2cf6957cd_0_3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c80d0d87ed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c80d0d87ed_0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c2cf6957cd_0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c2cf6957cd_0_3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c5223628c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c5223628c8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c5223628c8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c5223628c8_0_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c5223628c8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gc5223628c8_0_1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c76a042ff8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gc76a042ff8_0_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c2cf6957c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gc2cf6957cd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c2cf6957cd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gc2cf6957cd_0_1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c76a042ff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gc76a042ff8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c2cf6957cd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c2cf6957cd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c76a042ff8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gc76a042ff8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c2cf6957cd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c2cf6957cd_0_3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c2cf6957cd_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c2cf6957cd_0_3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c2cf6957cd_0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c2cf6957cd_0_3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jpg"/><Relationship Id="rId4" Type="http://schemas.openxmlformats.org/officeDocument/2006/relationships/image" Target="../media/image45.jpg"/><Relationship Id="rId9" Type="http://schemas.openxmlformats.org/officeDocument/2006/relationships/hyperlink" Target="https://tristanahumada.com/about/" TargetMode="External"/><Relationship Id="rId5" Type="http://schemas.openxmlformats.org/officeDocument/2006/relationships/image" Target="../media/image20.jpg"/><Relationship Id="rId6" Type="http://schemas.openxmlformats.org/officeDocument/2006/relationships/image" Target="../media/image40.png"/><Relationship Id="rId7" Type="http://schemas.openxmlformats.org/officeDocument/2006/relationships/hyperlink" Target="https://realestatemasterssummit.com/speakers/tristan-ahumada" TargetMode="External"/><Relationship Id="rId8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jpg"/><Relationship Id="rId4" Type="http://schemas.openxmlformats.org/officeDocument/2006/relationships/image" Target="../media/image41.jpg"/><Relationship Id="rId5" Type="http://schemas.openxmlformats.org/officeDocument/2006/relationships/image" Target="../media/image20.jp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hyperlink" Target="https://realestatemasterssummit.com/speakers/bill-manassero/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jpg"/><Relationship Id="rId4" Type="http://schemas.openxmlformats.org/officeDocument/2006/relationships/image" Target="../media/image47.jpg"/><Relationship Id="rId5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jpg"/><Relationship Id="rId4" Type="http://schemas.openxmlformats.org/officeDocument/2006/relationships/image" Target="../media/image4.png"/><Relationship Id="rId5" Type="http://schemas.openxmlformats.org/officeDocument/2006/relationships/image" Target="../media/image37.png"/><Relationship Id="rId6" Type="http://schemas.openxmlformats.org/officeDocument/2006/relationships/image" Target="../media/image2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4.jpg"/><Relationship Id="rId4" Type="http://schemas.openxmlformats.org/officeDocument/2006/relationships/image" Target="../media/image4.png"/><Relationship Id="rId5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0.jpg"/><Relationship Id="rId4" Type="http://schemas.openxmlformats.org/officeDocument/2006/relationships/image" Target="../media/image4.png"/><Relationship Id="rId5" Type="http://schemas.openxmlformats.org/officeDocument/2006/relationships/image" Target="../media/image37.png"/><Relationship Id="rId6" Type="http://schemas.openxmlformats.org/officeDocument/2006/relationships/image" Target="../media/image2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8.jpg"/><Relationship Id="rId4" Type="http://schemas.openxmlformats.org/officeDocument/2006/relationships/image" Target="../media/image4.png"/><Relationship Id="rId5" Type="http://schemas.openxmlformats.org/officeDocument/2006/relationships/hyperlink" Target="mailto:info@realestatemasterssummit.com" TargetMode="External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46.png"/><Relationship Id="rId10" Type="http://schemas.openxmlformats.org/officeDocument/2006/relationships/image" Target="../media/image1.jpg"/><Relationship Id="rId13" Type="http://schemas.openxmlformats.org/officeDocument/2006/relationships/image" Target="../media/image5.jpg"/><Relationship Id="rId12" Type="http://schemas.openxmlformats.org/officeDocument/2006/relationships/image" Target="../media/image10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Relationship Id="rId4" Type="http://schemas.openxmlformats.org/officeDocument/2006/relationships/image" Target="../media/image8.jpg"/><Relationship Id="rId9" Type="http://schemas.openxmlformats.org/officeDocument/2006/relationships/image" Target="../media/image26.jpg"/><Relationship Id="rId15" Type="http://schemas.openxmlformats.org/officeDocument/2006/relationships/image" Target="../media/image24.jpg"/><Relationship Id="rId14" Type="http://schemas.openxmlformats.org/officeDocument/2006/relationships/image" Target="../media/image11.jpg"/><Relationship Id="rId17" Type="http://schemas.openxmlformats.org/officeDocument/2006/relationships/image" Target="../media/image4.png"/><Relationship Id="rId16" Type="http://schemas.openxmlformats.org/officeDocument/2006/relationships/image" Target="../media/image3.jpg"/><Relationship Id="rId5" Type="http://schemas.openxmlformats.org/officeDocument/2006/relationships/image" Target="../media/image32.jpg"/><Relationship Id="rId6" Type="http://schemas.openxmlformats.org/officeDocument/2006/relationships/image" Target="../media/image2.jpg"/><Relationship Id="rId7" Type="http://schemas.openxmlformats.org/officeDocument/2006/relationships/image" Target="../media/image14.jpg"/><Relationship Id="rId8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jpg"/><Relationship Id="rId10" Type="http://schemas.openxmlformats.org/officeDocument/2006/relationships/image" Target="../media/image49.png"/><Relationship Id="rId13" Type="http://schemas.openxmlformats.org/officeDocument/2006/relationships/image" Target="../media/image16.jpg"/><Relationship Id="rId12" Type="http://schemas.openxmlformats.org/officeDocument/2006/relationships/image" Target="../media/image19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Relationship Id="rId4" Type="http://schemas.openxmlformats.org/officeDocument/2006/relationships/image" Target="../media/image6.jpg"/><Relationship Id="rId9" Type="http://schemas.openxmlformats.org/officeDocument/2006/relationships/image" Target="../media/image13.jpg"/><Relationship Id="rId15" Type="http://schemas.openxmlformats.org/officeDocument/2006/relationships/image" Target="../media/image34.jpg"/><Relationship Id="rId14" Type="http://schemas.openxmlformats.org/officeDocument/2006/relationships/image" Target="../media/image30.jpg"/><Relationship Id="rId17" Type="http://schemas.openxmlformats.org/officeDocument/2006/relationships/image" Target="../media/image4.png"/><Relationship Id="rId16" Type="http://schemas.openxmlformats.org/officeDocument/2006/relationships/image" Target="../media/image31.jpg"/><Relationship Id="rId5" Type="http://schemas.openxmlformats.org/officeDocument/2006/relationships/image" Target="../media/image7.jpg"/><Relationship Id="rId6" Type="http://schemas.openxmlformats.org/officeDocument/2006/relationships/image" Target="../media/image22.jpg"/><Relationship Id="rId18" Type="http://schemas.openxmlformats.org/officeDocument/2006/relationships/image" Target="../media/image20.jpg"/><Relationship Id="rId7" Type="http://schemas.openxmlformats.org/officeDocument/2006/relationships/image" Target="../media/image15.jpg"/><Relationship Id="rId8" Type="http://schemas.openxmlformats.org/officeDocument/2006/relationships/image" Target="../media/image2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5.jpg"/><Relationship Id="rId4" Type="http://schemas.openxmlformats.org/officeDocument/2006/relationships/image" Target="../media/image39.jpg"/><Relationship Id="rId5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23.jpg"/><Relationship Id="rId6" Type="http://schemas.openxmlformats.org/officeDocument/2006/relationships/hyperlink" Target="https://realestatemasterssummit.com/speakers/" TargetMode="External"/><Relationship Id="rId7" Type="http://schemas.openxmlformats.org/officeDocument/2006/relationships/image" Target="../media/image4.png"/><Relationship Id="rId8" Type="http://schemas.openxmlformats.org/officeDocument/2006/relationships/image" Target="../media/image2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jpg"/><Relationship Id="rId4" Type="http://schemas.openxmlformats.org/officeDocument/2006/relationships/image" Target="../media/image42.jpg"/><Relationship Id="rId5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jpg"/><Relationship Id="rId4" Type="http://schemas.openxmlformats.org/officeDocument/2006/relationships/image" Target="../media/image25.jpg"/><Relationship Id="rId5" Type="http://schemas.openxmlformats.org/officeDocument/2006/relationships/image" Target="../media/image28.jpg"/><Relationship Id="rId6" Type="http://schemas.openxmlformats.org/officeDocument/2006/relationships/image" Target="../media/image4.png"/><Relationship Id="rId7" Type="http://schemas.openxmlformats.org/officeDocument/2006/relationships/image" Target="../media/image2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jpg"/><Relationship Id="rId4" Type="http://schemas.openxmlformats.org/officeDocument/2006/relationships/image" Target="../media/image27.jpg"/><Relationship Id="rId5" Type="http://schemas.openxmlformats.org/officeDocument/2006/relationships/image" Target="../media/image20.jpg"/><Relationship Id="rId6" Type="http://schemas.openxmlformats.org/officeDocument/2006/relationships/image" Target="../media/image29.png"/><Relationship Id="rId7" Type="http://schemas.openxmlformats.org/officeDocument/2006/relationships/hyperlink" Target="https://realestatemasterssummit.com/speakers/avery-carl/" TargetMode="External"/><Relationship Id="rId8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jp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hyperlink" Target="https://realestatemasterssummit.com/speakers/mike-cuevas/" TargetMode="External"/><Relationship Id="rId7" Type="http://schemas.openxmlformats.org/officeDocument/2006/relationships/image" Target="../media/image4.png"/><Relationship Id="rId8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514350" y="4624388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514350" y="514350"/>
            <a:ext cx="8115300" cy="4800"/>
          </a:xfrm>
          <a:prstGeom prst="rect">
            <a:avLst/>
          </a:prstGeom>
          <a:solidFill>
            <a:srgbClr val="CB001C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4435" y="1173616"/>
            <a:ext cx="3667049" cy="24813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" name="Google Shape;57;p13"/>
          <p:cNvGrpSpPr/>
          <p:nvPr/>
        </p:nvGrpSpPr>
        <p:grpSpPr>
          <a:xfrm>
            <a:off x="4360150" y="1676431"/>
            <a:ext cx="4682475" cy="1657701"/>
            <a:chOff x="-203200" y="411961"/>
            <a:chExt cx="12486600" cy="3248483"/>
          </a:xfrm>
        </p:grpSpPr>
        <p:sp>
          <p:nvSpPr>
            <p:cNvPr id="58" name="Google Shape;58;p13"/>
            <p:cNvSpPr txBox="1"/>
            <p:nvPr/>
          </p:nvSpPr>
          <p:spPr>
            <a:xfrm>
              <a:off x="-203200" y="411961"/>
              <a:ext cx="12080100" cy="174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88000"/>
                </a:lnSpc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b="1" lang="en-GB" sz="4200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rPr>
                <a:t>Real Estate Masters Summit</a:t>
              </a:r>
              <a:endParaRPr b="1" sz="42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endParaRPr>
            </a:p>
          </p:txBody>
        </p:sp>
        <p:sp>
          <p:nvSpPr>
            <p:cNvPr id="59" name="Google Shape;59;p13"/>
            <p:cNvSpPr txBox="1"/>
            <p:nvPr/>
          </p:nvSpPr>
          <p:spPr>
            <a:xfrm>
              <a:off x="-203200" y="2832144"/>
              <a:ext cx="12486600" cy="82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8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GB" sz="2400" u="none" cap="none" strike="noStrike">
                  <a:solidFill>
                    <a:srgbClr val="CC001D"/>
                  </a:solidFill>
                  <a:latin typeface="Bebas Neue"/>
                  <a:ea typeface="Bebas Neue"/>
                  <a:cs typeface="Bebas Neue"/>
                  <a:sym typeface="Bebas Neue"/>
                </a:rPr>
                <a:t>With </a:t>
              </a:r>
              <a:r>
                <a:rPr b="1" lang="en-GB" sz="2400">
                  <a:solidFill>
                    <a:srgbClr val="CC001D"/>
                  </a:solidFill>
                  <a:latin typeface="Bebas Neue"/>
                  <a:ea typeface="Bebas Neue"/>
                  <a:cs typeface="Bebas Neue"/>
                  <a:sym typeface="Bebas Neue"/>
                </a:rPr>
                <a:t>Ardor SEO</a:t>
              </a:r>
              <a:endParaRPr sz="700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2"/>
          <p:cNvSpPr/>
          <p:nvPr/>
        </p:nvSpPr>
        <p:spPr>
          <a:xfrm>
            <a:off x="0" y="-10475"/>
            <a:ext cx="9144000" cy="5154000"/>
          </a:xfrm>
          <a:prstGeom prst="rect">
            <a:avLst/>
          </a:prstGeom>
          <a:solidFill>
            <a:srgbClr val="FFFFFF">
              <a:alpha val="87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22"/>
          <p:cNvPicPr preferRelativeResize="0"/>
          <p:nvPr/>
        </p:nvPicPr>
        <p:blipFill rotWithShape="1">
          <a:blip r:embed="rId4">
            <a:alphaModFix/>
          </a:blip>
          <a:srcRect b="7806" l="0" r="0" t="7798"/>
          <a:stretch/>
        </p:blipFill>
        <p:spPr>
          <a:xfrm>
            <a:off x="-8525" y="-10475"/>
            <a:ext cx="9143997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2"/>
          <p:cNvSpPr/>
          <p:nvPr/>
        </p:nvSpPr>
        <p:spPr>
          <a:xfrm>
            <a:off x="-10500" y="-15725"/>
            <a:ext cx="9165000" cy="5154000"/>
          </a:xfrm>
          <a:prstGeom prst="rect">
            <a:avLst/>
          </a:prstGeom>
          <a:solidFill>
            <a:srgbClr val="2B2D42">
              <a:alpha val="921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2"/>
          <p:cNvSpPr/>
          <p:nvPr/>
        </p:nvSpPr>
        <p:spPr>
          <a:xfrm>
            <a:off x="514350" y="4624388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2"/>
          <p:cNvSpPr/>
          <p:nvPr/>
        </p:nvSpPr>
        <p:spPr>
          <a:xfrm>
            <a:off x="514350" y="514350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16083" y="4113507"/>
            <a:ext cx="1282877" cy="81302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2"/>
          <p:cNvSpPr txBox="1"/>
          <p:nvPr/>
        </p:nvSpPr>
        <p:spPr>
          <a:xfrm>
            <a:off x="8085391" y="4805943"/>
            <a:ext cx="544200" cy="1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900" u="none" cap="none" strike="noStrike">
                <a:solidFill>
                  <a:srgbClr val="FFFFFF"/>
                </a:solidFill>
                <a:latin typeface="Halant"/>
                <a:ea typeface="Halant"/>
                <a:cs typeface="Halant"/>
                <a:sym typeface="Halant"/>
              </a:rPr>
              <a:t>02</a:t>
            </a:r>
            <a:endParaRPr sz="700"/>
          </a:p>
        </p:txBody>
      </p:sp>
      <p:pic>
        <p:nvPicPr>
          <p:cNvPr id="209" name="Google Shape;209;p22"/>
          <p:cNvPicPr preferRelativeResize="0"/>
          <p:nvPr/>
        </p:nvPicPr>
        <p:blipFill rotWithShape="1">
          <a:blip r:embed="rId6">
            <a:alphaModFix/>
          </a:blip>
          <a:srcRect b="0" l="-5921" r="22288" t="0"/>
          <a:stretch/>
        </p:blipFill>
        <p:spPr>
          <a:xfrm>
            <a:off x="2677450" y="0"/>
            <a:ext cx="6467400" cy="51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2"/>
          <p:cNvSpPr/>
          <p:nvPr/>
        </p:nvSpPr>
        <p:spPr>
          <a:xfrm>
            <a:off x="514350" y="2849750"/>
            <a:ext cx="5727300" cy="1422600"/>
          </a:xfrm>
          <a:prstGeom prst="rect">
            <a:avLst/>
          </a:prstGeom>
          <a:solidFill>
            <a:srgbClr val="1B1C25">
              <a:alpha val="921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2"/>
          <p:cNvSpPr txBox="1"/>
          <p:nvPr/>
        </p:nvSpPr>
        <p:spPr>
          <a:xfrm>
            <a:off x="938600" y="2992275"/>
            <a:ext cx="5303100" cy="10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6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Tristan Ahumada</a:t>
            </a:r>
            <a:endParaRPr sz="56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CB001C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https://realestatemasterssummit.com/speakers/tristan-ahumada</a:t>
            </a:r>
            <a:r>
              <a:rPr lang="en-GB" sz="1100">
                <a:solidFill>
                  <a:srgbClr val="CC001D"/>
                </a:solidFill>
                <a:latin typeface="Montserrat"/>
                <a:ea typeface="Montserrat"/>
                <a:cs typeface="Montserrat"/>
                <a:sym typeface="Montserrat"/>
              </a:rPr>
              <a:t>/</a:t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2" name="Google Shape;212;p22"/>
          <p:cNvSpPr/>
          <p:nvPr/>
        </p:nvSpPr>
        <p:spPr>
          <a:xfrm>
            <a:off x="510914" y="2849750"/>
            <a:ext cx="66600" cy="1422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16083" y="4116510"/>
            <a:ext cx="1282877" cy="86808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2"/>
          <p:cNvSpPr txBox="1"/>
          <p:nvPr/>
        </p:nvSpPr>
        <p:spPr>
          <a:xfrm>
            <a:off x="514350" y="909325"/>
            <a:ext cx="53031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Medium"/>
              <a:buChar char="★"/>
            </a:pPr>
            <a:r>
              <a:rPr lang="en-GB" sz="11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Tristan is CEO of the </a:t>
            </a:r>
            <a:r>
              <a:rPr lang="en-GB" sz="1100" u="sng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largest closed real estate Facebook group</a:t>
            </a:r>
            <a:r>
              <a:rPr lang="en-GB" sz="11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in the United States, a Fortune 500 consultant, and a leading voice in social media real estate marketing.</a:t>
            </a:r>
            <a:br>
              <a:rPr lang="en-GB" sz="11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1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Medium"/>
              <a:buChar char="★"/>
            </a:pPr>
            <a:r>
              <a:rPr lang="en-GB" sz="11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 Tristan’s session, he will show you how to apply tried-and-true social media techniques to grow your own business.</a:t>
            </a:r>
            <a:br>
              <a:rPr lang="en-GB" sz="11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1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Medium"/>
              <a:buChar char="★"/>
            </a:pPr>
            <a:r>
              <a:rPr lang="en-GB" sz="11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Tristan will share how his passion for tech, real estate, and marketing has influenced his formula for higher lead conversion.</a:t>
            </a:r>
            <a:endParaRPr sz="11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3"/>
          <p:cNvSpPr/>
          <p:nvPr/>
        </p:nvSpPr>
        <p:spPr>
          <a:xfrm>
            <a:off x="0" y="-10475"/>
            <a:ext cx="9144000" cy="5154000"/>
          </a:xfrm>
          <a:prstGeom prst="rect">
            <a:avLst/>
          </a:prstGeom>
          <a:solidFill>
            <a:srgbClr val="FFFFFF">
              <a:alpha val="87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0" name="Google Shape;220;p23"/>
          <p:cNvPicPr preferRelativeResize="0"/>
          <p:nvPr/>
        </p:nvPicPr>
        <p:blipFill rotWithShape="1">
          <a:blip r:embed="rId4">
            <a:alphaModFix/>
          </a:blip>
          <a:srcRect b="51226" l="2989" r="20358" t="5656"/>
          <a:stretch/>
        </p:blipFill>
        <p:spPr>
          <a:xfrm>
            <a:off x="-8525" y="-10475"/>
            <a:ext cx="914399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3"/>
          <p:cNvSpPr/>
          <p:nvPr/>
        </p:nvSpPr>
        <p:spPr>
          <a:xfrm>
            <a:off x="-19025" y="-15700"/>
            <a:ext cx="9165000" cy="5154000"/>
          </a:xfrm>
          <a:prstGeom prst="rect">
            <a:avLst/>
          </a:prstGeom>
          <a:solidFill>
            <a:srgbClr val="FFFFFF">
              <a:alpha val="87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3"/>
          <p:cNvSpPr/>
          <p:nvPr/>
        </p:nvSpPr>
        <p:spPr>
          <a:xfrm>
            <a:off x="514350" y="4624388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3"/>
          <p:cNvSpPr/>
          <p:nvPr/>
        </p:nvSpPr>
        <p:spPr>
          <a:xfrm>
            <a:off x="514350" y="514350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16083" y="4113507"/>
            <a:ext cx="1282877" cy="81302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3"/>
          <p:cNvSpPr txBox="1"/>
          <p:nvPr/>
        </p:nvSpPr>
        <p:spPr>
          <a:xfrm>
            <a:off x="8085391" y="4805943"/>
            <a:ext cx="544200" cy="1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900" u="none" cap="none" strike="noStrike">
                <a:solidFill>
                  <a:srgbClr val="FFFFFF"/>
                </a:solidFill>
                <a:latin typeface="Halant"/>
                <a:ea typeface="Halant"/>
                <a:cs typeface="Halant"/>
                <a:sym typeface="Halant"/>
              </a:rPr>
              <a:t>02</a:t>
            </a:r>
            <a:endParaRPr sz="700"/>
          </a:p>
        </p:txBody>
      </p:sp>
      <p:pic>
        <p:nvPicPr>
          <p:cNvPr id="226" name="Google Shape;226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16083" y="4116510"/>
            <a:ext cx="1282877" cy="868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3"/>
          <p:cNvPicPr preferRelativeResize="0"/>
          <p:nvPr/>
        </p:nvPicPr>
        <p:blipFill rotWithShape="1">
          <a:blip r:embed="rId7">
            <a:alphaModFix/>
          </a:blip>
          <a:srcRect b="0" l="16911" r="15089" t="4625"/>
          <a:stretch/>
        </p:blipFill>
        <p:spPr>
          <a:xfrm flipH="1">
            <a:off x="-2" y="-20951"/>
            <a:ext cx="3674846" cy="515400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3"/>
          <p:cNvSpPr/>
          <p:nvPr/>
        </p:nvSpPr>
        <p:spPr>
          <a:xfrm>
            <a:off x="3156850" y="2773550"/>
            <a:ext cx="5138700" cy="1422600"/>
          </a:xfrm>
          <a:prstGeom prst="rect">
            <a:avLst/>
          </a:prstGeom>
          <a:solidFill>
            <a:srgbClr val="1B1C25">
              <a:alpha val="921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3"/>
          <p:cNvSpPr txBox="1"/>
          <p:nvPr/>
        </p:nvSpPr>
        <p:spPr>
          <a:xfrm>
            <a:off x="3587394" y="2942350"/>
            <a:ext cx="4743900" cy="10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6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Bill Manassero</a:t>
            </a:r>
            <a:endParaRPr sz="56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rgbClr val="CB001C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https://realestatemasterssummit.com/speakers/bill-manassero/</a:t>
            </a:r>
            <a:endParaRPr sz="2600">
              <a:solidFill>
                <a:srgbClr val="CB001C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30" name="Google Shape;230;p23"/>
          <p:cNvSpPr/>
          <p:nvPr/>
        </p:nvSpPr>
        <p:spPr>
          <a:xfrm>
            <a:off x="3156850" y="2773550"/>
            <a:ext cx="73800" cy="1422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3"/>
          <p:cNvSpPr txBox="1"/>
          <p:nvPr/>
        </p:nvSpPr>
        <p:spPr>
          <a:xfrm>
            <a:off x="3156850" y="985525"/>
            <a:ext cx="56472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1B1C25"/>
              </a:buClr>
              <a:buSzPts val="1100"/>
              <a:buFont typeface="Montserrat Medium"/>
              <a:buChar char="★"/>
            </a:pPr>
            <a:r>
              <a:rPr lang="en-GB" sz="1100">
                <a:solidFill>
                  <a:srgbClr val="1B1C2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Bill works with investors to educate them on starting real estate investing at a later age.</a:t>
            </a:r>
            <a:br>
              <a:rPr lang="en-GB" sz="1100">
                <a:solidFill>
                  <a:srgbClr val="1B1C2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100">
              <a:solidFill>
                <a:srgbClr val="1B1C2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1B1C25"/>
              </a:buClr>
              <a:buSzPts val="1100"/>
              <a:buFont typeface="Montserrat Medium"/>
              <a:buChar char="★"/>
            </a:pPr>
            <a:r>
              <a:rPr lang="en-GB" sz="1100">
                <a:solidFill>
                  <a:srgbClr val="1B1C2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Bill has found a way to generate cash flow at any age by investing in real estate, and he is here to teach you how to do it.</a:t>
            </a:r>
            <a:br>
              <a:rPr lang="en-GB" sz="1100">
                <a:solidFill>
                  <a:srgbClr val="1B1C2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100">
              <a:solidFill>
                <a:srgbClr val="1B1C2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1B1C25"/>
              </a:buClr>
              <a:buSzPts val="1100"/>
              <a:buFont typeface="Montserrat Medium"/>
              <a:buChar char="★"/>
            </a:pPr>
            <a:r>
              <a:rPr lang="en-GB" sz="1100">
                <a:solidFill>
                  <a:srgbClr val="1B1C2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 this presentation, you’ll receive ten proven psychological "brain hacks" that you can implement immediately!</a:t>
            </a:r>
            <a:endParaRPr sz="1100">
              <a:solidFill>
                <a:srgbClr val="1B1C2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32" name="Google Shape;232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16083" y="4113507"/>
            <a:ext cx="1282877" cy="813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4"/>
          <p:cNvSpPr/>
          <p:nvPr/>
        </p:nvSpPr>
        <p:spPr>
          <a:xfrm>
            <a:off x="0" y="-10475"/>
            <a:ext cx="9144000" cy="5154000"/>
          </a:xfrm>
          <a:prstGeom prst="rect">
            <a:avLst/>
          </a:prstGeom>
          <a:solidFill>
            <a:srgbClr val="FFFFFF">
              <a:alpha val="87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Google Shape;238;p24"/>
          <p:cNvPicPr preferRelativeResize="0"/>
          <p:nvPr/>
        </p:nvPicPr>
        <p:blipFill rotWithShape="1">
          <a:blip r:embed="rId4">
            <a:alphaModFix/>
          </a:blip>
          <a:srcRect b="1820" l="0" r="0" t="1830"/>
          <a:stretch/>
        </p:blipFill>
        <p:spPr>
          <a:xfrm>
            <a:off x="-8525" y="-10475"/>
            <a:ext cx="916499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4"/>
          <p:cNvSpPr/>
          <p:nvPr/>
        </p:nvSpPr>
        <p:spPr>
          <a:xfrm>
            <a:off x="-8525" y="-10475"/>
            <a:ext cx="9165000" cy="5143500"/>
          </a:xfrm>
          <a:prstGeom prst="rect">
            <a:avLst/>
          </a:prstGeom>
          <a:solidFill>
            <a:srgbClr val="2B2D42">
              <a:alpha val="921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4"/>
          <p:cNvSpPr/>
          <p:nvPr/>
        </p:nvSpPr>
        <p:spPr>
          <a:xfrm>
            <a:off x="514350" y="4624388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4"/>
          <p:cNvSpPr/>
          <p:nvPr/>
        </p:nvSpPr>
        <p:spPr>
          <a:xfrm>
            <a:off x="514350" y="514350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4"/>
          <p:cNvSpPr/>
          <p:nvPr/>
        </p:nvSpPr>
        <p:spPr>
          <a:xfrm>
            <a:off x="517125" y="4019725"/>
            <a:ext cx="5401500" cy="60000"/>
          </a:xfrm>
          <a:prstGeom prst="rect">
            <a:avLst/>
          </a:prstGeom>
          <a:solidFill>
            <a:srgbClr val="2B2D42">
              <a:alpha val="921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243" name="Google Shape;243;p24"/>
          <p:cNvSpPr txBox="1"/>
          <p:nvPr/>
        </p:nvSpPr>
        <p:spPr>
          <a:xfrm>
            <a:off x="-6300" y="3257375"/>
            <a:ext cx="56232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1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SPONSORSHIP</a:t>
            </a:r>
            <a:r>
              <a:rPr b="1" lang="en-GB" sz="41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b="1" lang="en-GB" sz="4100">
                <a:solidFill>
                  <a:srgbClr val="CB001C"/>
                </a:solidFill>
                <a:latin typeface="Bebas Neue"/>
                <a:ea typeface="Bebas Neue"/>
                <a:cs typeface="Bebas Neue"/>
                <a:sym typeface="Bebas Neue"/>
              </a:rPr>
              <a:t>OPPORTUNITIES</a:t>
            </a:r>
            <a:endParaRPr sz="3700">
              <a:solidFill>
                <a:srgbClr val="CB001C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244" name="Google Shape;244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16083" y="4116510"/>
            <a:ext cx="1282877" cy="868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87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5"/>
          <p:cNvSpPr/>
          <p:nvPr/>
        </p:nvSpPr>
        <p:spPr>
          <a:xfrm>
            <a:off x="514350" y="4624388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5"/>
          <p:cNvSpPr/>
          <p:nvPr/>
        </p:nvSpPr>
        <p:spPr>
          <a:xfrm>
            <a:off x="514350" y="514350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2" name="Google Shape;25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16083" y="4116510"/>
            <a:ext cx="1282877" cy="86808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5"/>
          <p:cNvSpPr txBox="1"/>
          <p:nvPr/>
        </p:nvSpPr>
        <p:spPr>
          <a:xfrm>
            <a:off x="8085391" y="4805943"/>
            <a:ext cx="544200" cy="1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900" u="none" cap="none" strike="noStrike">
                <a:solidFill>
                  <a:srgbClr val="FFFFFF"/>
                </a:solidFill>
                <a:latin typeface="Halant"/>
                <a:ea typeface="Halant"/>
                <a:cs typeface="Halant"/>
                <a:sym typeface="Halant"/>
              </a:rPr>
              <a:t>02</a:t>
            </a:r>
            <a:endParaRPr sz="700"/>
          </a:p>
        </p:txBody>
      </p:sp>
      <p:sp>
        <p:nvSpPr>
          <p:cNvPr id="254" name="Google Shape;254;p25"/>
          <p:cNvSpPr txBox="1"/>
          <p:nvPr/>
        </p:nvSpPr>
        <p:spPr>
          <a:xfrm>
            <a:off x="438150" y="900150"/>
            <a:ext cx="437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600">
                <a:solidFill>
                  <a:srgbClr val="2B2D42"/>
                </a:solidFill>
                <a:latin typeface="Bebas Neue"/>
                <a:ea typeface="Bebas Neue"/>
                <a:cs typeface="Bebas Neue"/>
                <a:sym typeface="Bebas Neue"/>
              </a:rPr>
              <a:t>Silver </a:t>
            </a:r>
            <a:r>
              <a:rPr lang="en-GB" sz="5600">
                <a:solidFill>
                  <a:srgbClr val="CC001D"/>
                </a:solidFill>
                <a:latin typeface="Bebas Neue"/>
                <a:ea typeface="Bebas Neue"/>
                <a:cs typeface="Bebas Neue"/>
                <a:sym typeface="Bebas Neue"/>
              </a:rPr>
              <a:t>$10,000</a:t>
            </a:r>
            <a:endParaRPr sz="5600">
              <a:solidFill>
                <a:srgbClr val="CC001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55" name="Google Shape;255;p25"/>
          <p:cNvSpPr txBox="1"/>
          <p:nvPr/>
        </p:nvSpPr>
        <p:spPr>
          <a:xfrm>
            <a:off x="448300" y="2015275"/>
            <a:ext cx="540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2B2D4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Silver sponsorship benefits:</a:t>
            </a:r>
            <a:endParaRPr>
              <a:solidFill>
                <a:srgbClr val="2B2D4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56" name="Google Shape;256;p25"/>
          <p:cNvSpPr txBox="1"/>
          <p:nvPr/>
        </p:nvSpPr>
        <p:spPr>
          <a:xfrm>
            <a:off x="759150" y="2543100"/>
            <a:ext cx="3801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Logo on the Real Estate Master Summit landing page </a:t>
            </a:r>
            <a:endParaRPr sz="10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Free access to summit content</a:t>
            </a:r>
            <a:endParaRPr sz="10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Montserrat Medium"/>
                <a:ea typeface="Montserrat Medium"/>
                <a:cs typeface="Montserrat Medium"/>
                <a:sym typeface="Montserrat Medium"/>
              </a:rPr>
              <a:t>1 FB live to a private group 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Montserrat Medium"/>
                <a:ea typeface="Montserrat Medium"/>
                <a:cs typeface="Montserrat Medium"/>
                <a:sym typeface="Montserrat Medium"/>
              </a:rPr>
              <a:t>1 mention by guest speaker 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57" name="Google Shape;257;p25"/>
          <p:cNvSpPr/>
          <p:nvPr/>
        </p:nvSpPr>
        <p:spPr>
          <a:xfrm>
            <a:off x="544389" y="2355383"/>
            <a:ext cx="3322500" cy="375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5"/>
          <p:cNvSpPr txBox="1"/>
          <p:nvPr/>
        </p:nvSpPr>
        <p:spPr>
          <a:xfrm>
            <a:off x="4797750" y="2555456"/>
            <a:ext cx="38013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Logo appears on each follow-up email communication with free signs up </a:t>
            </a:r>
            <a:endParaRPr sz="10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Montserrat Medium"/>
                <a:ea typeface="Montserrat Medium"/>
                <a:cs typeface="Montserrat Medium"/>
                <a:sym typeface="Montserrat Medium"/>
              </a:rPr>
              <a:t>1 FB group mention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Montserrat Medium"/>
                <a:ea typeface="Montserrat Medium"/>
                <a:cs typeface="Montserrat Medium"/>
                <a:sym typeface="Montserrat Medium"/>
              </a:rPr>
              <a:t>1 mention by host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Montserrat Medium"/>
                <a:ea typeface="Montserrat Medium"/>
                <a:cs typeface="Montserrat Medium"/>
                <a:sym typeface="Montserrat Medium"/>
              </a:rPr>
              <a:t>10 x All Access Pass = $597 x 10 = $5970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59" name="Google Shape;25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9950" y="2680397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9950" y="3137597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9950" y="3442397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9950" y="3747197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350" y="3585411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350" y="3280611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350" y="2975811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350" y="2671011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16083" y="4113507"/>
            <a:ext cx="1282877" cy="813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B2D42">
              <a:alpha val="921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6"/>
          <p:cNvSpPr/>
          <p:nvPr/>
        </p:nvSpPr>
        <p:spPr>
          <a:xfrm>
            <a:off x="514350" y="4700588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6"/>
          <p:cNvSpPr/>
          <p:nvPr/>
        </p:nvSpPr>
        <p:spPr>
          <a:xfrm>
            <a:off x="514350" y="514350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5" name="Google Shape;27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16083" y="4116510"/>
            <a:ext cx="1282877" cy="86808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6"/>
          <p:cNvSpPr txBox="1"/>
          <p:nvPr/>
        </p:nvSpPr>
        <p:spPr>
          <a:xfrm>
            <a:off x="438150" y="823950"/>
            <a:ext cx="437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6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GOLD</a:t>
            </a:r>
            <a:r>
              <a:rPr lang="en-GB" sz="56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en-GB" sz="5600">
                <a:solidFill>
                  <a:srgbClr val="CC001D"/>
                </a:solidFill>
                <a:latin typeface="Bebas Neue"/>
                <a:ea typeface="Bebas Neue"/>
                <a:cs typeface="Bebas Neue"/>
                <a:sym typeface="Bebas Neue"/>
              </a:rPr>
              <a:t>$20,000</a:t>
            </a:r>
            <a:endParaRPr sz="5600">
              <a:solidFill>
                <a:srgbClr val="CC001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77" name="Google Shape;277;p26"/>
          <p:cNvSpPr txBox="1"/>
          <p:nvPr/>
        </p:nvSpPr>
        <p:spPr>
          <a:xfrm>
            <a:off x="448300" y="1710475"/>
            <a:ext cx="540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Gold</a:t>
            </a:r>
            <a:r>
              <a:rPr lang="en-GB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sponsorship benefits:</a:t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78" name="Google Shape;278;p26"/>
          <p:cNvSpPr txBox="1"/>
          <p:nvPr/>
        </p:nvSpPr>
        <p:spPr>
          <a:xfrm>
            <a:off x="759150" y="2238300"/>
            <a:ext cx="38013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99999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Logo on the Real Estate Master Summit landing page</a:t>
            </a:r>
            <a:endParaRPr sz="1000">
              <a:solidFill>
                <a:srgbClr val="9999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9999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99999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Logo appears on each follow-up email communication with free signs up</a:t>
            </a:r>
            <a:endParaRPr sz="1000">
              <a:solidFill>
                <a:srgbClr val="9999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B2D4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Q&amp;A forum member spot during the broadcast</a:t>
            </a:r>
            <a:endParaRPr sz="1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 FB live to a private group</a:t>
            </a:r>
            <a:endParaRPr sz="1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Post-launch email offer to 50,000 subscribers</a:t>
            </a:r>
            <a:endParaRPr sz="1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 mentions by guest speaker</a:t>
            </a:r>
            <a:endParaRPr sz="1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79" name="Google Shape;27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350" y="2366211"/>
            <a:ext cx="99500" cy="7747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6"/>
          <p:cNvSpPr/>
          <p:nvPr/>
        </p:nvSpPr>
        <p:spPr>
          <a:xfrm>
            <a:off x="544389" y="2050583"/>
            <a:ext cx="3322500" cy="375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6"/>
          <p:cNvSpPr txBox="1"/>
          <p:nvPr/>
        </p:nvSpPr>
        <p:spPr>
          <a:xfrm>
            <a:off x="4797750" y="2250650"/>
            <a:ext cx="41376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99999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Free access to summit content</a:t>
            </a:r>
            <a:endParaRPr sz="1000">
              <a:solidFill>
                <a:srgbClr val="9999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9999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99999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Logo appears on each follow-up email communication with early bird sign up members</a:t>
            </a:r>
            <a:endParaRPr sz="1000">
              <a:solidFill>
                <a:srgbClr val="9999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B2D4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 FB group mentions</a:t>
            </a:r>
            <a:endParaRPr sz="1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Pre-launch email blast to 50,000 subscribers</a:t>
            </a:r>
            <a:endParaRPr sz="1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 mentions by host</a:t>
            </a:r>
            <a:endParaRPr sz="1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 x All Access Pass = $597 x 20 = $11,940</a:t>
            </a:r>
            <a:endParaRPr sz="1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82" name="Google Shape;28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350" y="2671011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350" y="3128211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350" y="3433011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350" y="3737811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350" y="4042611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9950" y="4051997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9950" y="3747197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9950" y="3442397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9950" y="3137597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9950" y="2680397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9950" y="2375597"/>
            <a:ext cx="99500" cy="7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87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7"/>
          <p:cNvSpPr/>
          <p:nvPr/>
        </p:nvSpPr>
        <p:spPr>
          <a:xfrm>
            <a:off x="514350" y="4624388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7"/>
          <p:cNvSpPr/>
          <p:nvPr/>
        </p:nvSpPr>
        <p:spPr>
          <a:xfrm>
            <a:off x="514350" y="514350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0" name="Google Shape;30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16083" y="4116510"/>
            <a:ext cx="1282877" cy="86808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7"/>
          <p:cNvSpPr txBox="1"/>
          <p:nvPr/>
        </p:nvSpPr>
        <p:spPr>
          <a:xfrm>
            <a:off x="8085391" y="4805943"/>
            <a:ext cx="544200" cy="1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900" u="none" cap="none" strike="noStrike">
                <a:solidFill>
                  <a:srgbClr val="FFFFFF"/>
                </a:solidFill>
                <a:latin typeface="Halant"/>
                <a:ea typeface="Halant"/>
                <a:cs typeface="Halant"/>
                <a:sym typeface="Halant"/>
              </a:rPr>
              <a:t>02</a:t>
            </a:r>
            <a:endParaRPr sz="700"/>
          </a:p>
        </p:txBody>
      </p:sp>
      <p:sp>
        <p:nvSpPr>
          <p:cNvPr id="302" name="Google Shape;302;p27"/>
          <p:cNvSpPr txBox="1"/>
          <p:nvPr/>
        </p:nvSpPr>
        <p:spPr>
          <a:xfrm>
            <a:off x="438150" y="671550"/>
            <a:ext cx="437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600">
                <a:solidFill>
                  <a:srgbClr val="2B2D42"/>
                </a:solidFill>
                <a:latin typeface="Bebas Neue"/>
                <a:ea typeface="Bebas Neue"/>
                <a:cs typeface="Bebas Neue"/>
                <a:sym typeface="Bebas Neue"/>
              </a:rPr>
              <a:t>Platinum</a:t>
            </a:r>
            <a:r>
              <a:rPr lang="en-GB" sz="56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en-GB" sz="5600">
                <a:solidFill>
                  <a:srgbClr val="CC001D"/>
                </a:solidFill>
                <a:latin typeface="Bebas Neue"/>
                <a:ea typeface="Bebas Neue"/>
                <a:cs typeface="Bebas Neue"/>
                <a:sym typeface="Bebas Neue"/>
              </a:rPr>
              <a:t>$50,000</a:t>
            </a:r>
            <a:endParaRPr sz="5600">
              <a:solidFill>
                <a:srgbClr val="CC001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303" name="Google Shape;303;p27"/>
          <p:cNvSpPr txBox="1"/>
          <p:nvPr/>
        </p:nvSpPr>
        <p:spPr>
          <a:xfrm>
            <a:off x="448300" y="1558075"/>
            <a:ext cx="540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Platinum </a:t>
            </a:r>
            <a:r>
              <a:rPr lang="en-GB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sponsorship benefits:</a:t>
            </a:r>
            <a:endParaRPr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04" name="Google Shape;304;p27"/>
          <p:cNvSpPr txBox="1"/>
          <p:nvPr/>
        </p:nvSpPr>
        <p:spPr>
          <a:xfrm>
            <a:off x="759150" y="2085900"/>
            <a:ext cx="38013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Logo on the Real Estate Master Summit landing page</a:t>
            </a:r>
            <a:endParaRPr sz="10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Logo appears on each follow-up email communication with free signs up</a:t>
            </a:r>
            <a:endParaRPr sz="10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Montserrat Medium"/>
                <a:ea typeface="Montserrat Medium"/>
                <a:cs typeface="Montserrat Medium"/>
                <a:sym typeface="Montserrat Medium"/>
              </a:rPr>
              <a:t>Q&amp;A forum member spot during the broadcast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Montserrat Medium"/>
                <a:ea typeface="Montserrat Medium"/>
                <a:cs typeface="Montserrat Medium"/>
                <a:sym typeface="Montserrat Medium"/>
              </a:rPr>
              <a:t>7 FB group mentions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Montserrat Medium"/>
                <a:ea typeface="Montserrat Medium"/>
                <a:cs typeface="Montserrat Medium"/>
                <a:sym typeface="Montserrat Medium"/>
              </a:rPr>
              <a:t>1 FB Pixel of 50,000 attendees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Montserrat Medium"/>
                <a:ea typeface="Montserrat Medium"/>
                <a:cs typeface="Montserrat Medium"/>
                <a:sym typeface="Montserrat Medium"/>
              </a:rPr>
              <a:t>Post-launch email offer to 50,000 subscribers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Montserrat Medium"/>
                <a:ea typeface="Montserrat Medium"/>
                <a:cs typeface="Montserrat Medium"/>
                <a:sym typeface="Montserrat Medium"/>
              </a:rPr>
              <a:t>7 mentions by guest speaker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05" name="Google Shape;305;p27"/>
          <p:cNvSpPr/>
          <p:nvPr/>
        </p:nvSpPr>
        <p:spPr>
          <a:xfrm>
            <a:off x="544389" y="1898183"/>
            <a:ext cx="3322500" cy="375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7"/>
          <p:cNvSpPr txBox="1"/>
          <p:nvPr/>
        </p:nvSpPr>
        <p:spPr>
          <a:xfrm>
            <a:off x="4797750" y="2098256"/>
            <a:ext cx="38013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Free access to summit content</a:t>
            </a:r>
            <a:endParaRPr sz="10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Logo appears on each follow-up email communication with early bird sign up members</a:t>
            </a:r>
            <a:endParaRPr sz="10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Montserrat Medium"/>
                <a:ea typeface="Montserrat Medium"/>
                <a:cs typeface="Montserrat Medium"/>
                <a:sym typeface="Montserrat Medium"/>
              </a:rPr>
              <a:t>1 Guest speaker spot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Montserrat Medium"/>
                <a:ea typeface="Montserrat Medium"/>
                <a:cs typeface="Montserrat Medium"/>
                <a:sym typeface="Montserrat Medium"/>
              </a:rPr>
              <a:t>3 FB live to a private group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Montserrat Medium"/>
                <a:ea typeface="Montserrat Medium"/>
                <a:cs typeface="Montserrat Medium"/>
                <a:sym typeface="Montserrat Medium"/>
              </a:rPr>
              <a:t>Pre-launch email blast to 50,000 subscribers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Montserrat Medium"/>
                <a:ea typeface="Montserrat Medium"/>
                <a:cs typeface="Montserrat Medium"/>
                <a:sym typeface="Montserrat Medium"/>
              </a:rPr>
              <a:t>7 mentions by the host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Montserrat Medium"/>
                <a:ea typeface="Montserrat Medium"/>
                <a:cs typeface="Montserrat Medium"/>
                <a:sym typeface="Montserrat Medium"/>
              </a:rPr>
              <a:t>50 x All Access Pass = $597 x 50 = $29,850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07" name="Google Shape;30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9950" y="2223197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9950" y="2527997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9950" y="2985197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9950" y="3289997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350" y="3280611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350" y="2975811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350" y="2518611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350" y="2213811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9950" y="3594797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9950" y="3899597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9950" y="4204397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350" y="3585411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350" y="3890211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350" y="4195011"/>
            <a:ext cx="99500" cy="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16083" y="4113507"/>
            <a:ext cx="1282877" cy="813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B2D42">
              <a:alpha val="921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28"/>
          <p:cNvSpPr/>
          <p:nvPr/>
        </p:nvSpPr>
        <p:spPr>
          <a:xfrm>
            <a:off x="514350" y="4700588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28"/>
          <p:cNvSpPr/>
          <p:nvPr/>
        </p:nvSpPr>
        <p:spPr>
          <a:xfrm>
            <a:off x="514350" y="514350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9" name="Google Shape;329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16083" y="4116510"/>
            <a:ext cx="1282877" cy="86808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8"/>
          <p:cNvSpPr txBox="1"/>
          <p:nvPr/>
        </p:nvSpPr>
        <p:spPr>
          <a:xfrm>
            <a:off x="514350" y="1204950"/>
            <a:ext cx="81153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6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Thank</a:t>
            </a:r>
            <a:r>
              <a:rPr lang="en-GB" sz="56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en-GB" sz="5600">
                <a:solidFill>
                  <a:srgbClr val="CC001D"/>
                </a:solidFill>
                <a:latin typeface="Bebas Neue"/>
                <a:ea typeface="Bebas Neue"/>
                <a:cs typeface="Bebas Neue"/>
                <a:sym typeface="Bebas Neue"/>
              </a:rPr>
              <a:t>you</a:t>
            </a:r>
            <a:endParaRPr sz="5600">
              <a:solidFill>
                <a:srgbClr val="CC001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331" name="Google Shape;331;p28"/>
          <p:cNvSpPr txBox="1"/>
          <p:nvPr/>
        </p:nvSpPr>
        <p:spPr>
          <a:xfrm>
            <a:off x="514300" y="2091475"/>
            <a:ext cx="8115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Real Estate Masters Summit</a:t>
            </a:r>
            <a:endParaRPr b="1"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2" name="Google Shape;332;p28"/>
          <p:cNvSpPr/>
          <p:nvPr/>
        </p:nvSpPr>
        <p:spPr>
          <a:xfrm>
            <a:off x="2733250" y="2507775"/>
            <a:ext cx="3801300" cy="375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</p:txBody>
      </p:sp>
      <p:sp>
        <p:nvSpPr>
          <p:cNvPr id="333" name="Google Shape;333;p28"/>
          <p:cNvSpPr txBox="1"/>
          <p:nvPr/>
        </p:nvSpPr>
        <p:spPr>
          <a:xfrm>
            <a:off x="514350" y="2631650"/>
            <a:ext cx="81153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CB001C"/>
                </a:solidFill>
                <a:latin typeface="Montserrat"/>
                <a:ea typeface="Montserrat"/>
                <a:cs typeface="Montserrat"/>
                <a:sym typeface="Montserrat"/>
              </a:rPr>
              <a:t>+1 323-457-4087</a:t>
            </a:r>
            <a:endParaRPr b="1" sz="1800">
              <a:solidFill>
                <a:srgbClr val="CB00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info@realestatemasterssummit.com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https://realestatemasterssummit.com/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B2D42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0" l="24497" r="24497" t="0"/>
          <a:stretch/>
        </p:blipFill>
        <p:spPr>
          <a:xfrm>
            <a:off x="0" y="0"/>
            <a:ext cx="1308744" cy="256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 b="0" l="31957" r="31957" t="0"/>
          <a:stretch/>
        </p:blipFill>
        <p:spPr>
          <a:xfrm>
            <a:off x="1304081" y="0"/>
            <a:ext cx="1308741" cy="2565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5">
            <a:alphaModFix/>
          </a:blip>
          <a:srcRect b="0" l="13387" r="13379" t="0"/>
          <a:stretch/>
        </p:blipFill>
        <p:spPr>
          <a:xfrm>
            <a:off x="2608162" y="0"/>
            <a:ext cx="1308747" cy="2565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6">
            <a:alphaModFix/>
          </a:blip>
          <a:srcRect b="0" l="24508" r="9037" t="0"/>
          <a:stretch/>
        </p:blipFill>
        <p:spPr>
          <a:xfrm>
            <a:off x="3919458" y="0"/>
            <a:ext cx="1308751" cy="256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7">
            <a:alphaModFix/>
          </a:blip>
          <a:srcRect b="0" l="27783" r="21930" t="0"/>
          <a:stretch/>
        </p:blipFill>
        <p:spPr>
          <a:xfrm>
            <a:off x="5222684" y="0"/>
            <a:ext cx="1308746" cy="2565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8">
            <a:alphaModFix/>
          </a:blip>
          <a:srcRect b="0" l="24497" r="24497" t="0"/>
          <a:stretch/>
        </p:blipFill>
        <p:spPr>
          <a:xfrm>
            <a:off x="6528970" y="0"/>
            <a:ext cx="1308746" cy="256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9">
            <a:alphaModFix/>
          </a:blip>
          <a:srcRect b="0" l="15994" r="16001" t="0"/>
          <a:stretch/>
        </p:blipFill>
        <p:spPr>
          <a:xfrm>
            <a:off x="7835256" y="0"/>
            <a:ext cx="1308742" cy="2565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10">
            <a:alphaModFix/>
          </a:blip>
          <a:srcRect b="0" l="33116" r="33112" t="0"/>
          <a:stretch/>
        </p:blipFill>
        <p:spPr>
          <a:xfrm>
            <a:off x="0" y="2572028"/>
            <a:ext cx="1308744" cy="256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11">
            <a:alphaModFix/>
          </a:blip>
          <a:srcRect b="0" l="16063" r="16070" t="0"/>
          <a:stretch/>
        </p:blipFill>
        <p:spPr>
          <a:xfrm>
            <a:off x="1304081" y="2572028"/>
            <a:ext cx="1308743" cy="256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2">
            <a:alphaModFix/>
          </a:blip>
          <a:srcRect b="0" l="32993" r="32993" t="0"/>
          <a:stretch/>
        </p:blipFill>
        <p:spPr>
          <a:xfrm>
            <a:off x="2608162" y="2572028"/>
            <a:ext cx="1308752" cy="2565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 rotWithShape="1">
          <a:blip r:embed="rId13">
            <a:alphaModFix/>
          </a:blip>
          <a:srcRect b="0" l="20920" r="20920" t="0"/>
          <a:stretch/>
        </p:blipFill>
        <p:spPr>
          <a:xfrm>
            <a:off x="3919458" y="2572028"/>
            <a:ext cx="1308751" cy="256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 rotWithShape="1">
          <a:blip r:embed="rId14">
            <a:alphaModFix/>
          </a:blip>
          <a:srcRect b="0" l="11743" r="11751" t="0"/>
          <a:stretch/>
        </p:blipFill>
        <p:spPr>
          <a:xfrm>
            <a:off x="5222684" y="2572028"/>
            <a:ext cx="1308744" cy="2565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 rotWithShape="1">
          <a:blip r:embed="rId15">
            <a:alphaModFix/>
          </a:blip>
          <a:srcRect b="0" l="11743" r="11751" t="0"/>
          <a:stretch/>
        </p:blipFill>
        <p:spPr>
          <a:xfrm>
            <a:off x="6528970" y="2572028"/>
            <a:ext cx="1308748" cy="2565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 rotWithShape="1">
          <a:blip r:embed="rId16">
            <a:alphaModFix/>
          </a:blip>
          <a:srcRect b="0" l="14285" r="14285" t="0"/>
          <a:stretch/>
        </p:blipFill>
        <p:spPr>
          <a:xfrm>
            <a:off x="7835256" y="2572028"/>
            <a:ext cx="1308745" cy="2565926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1825" y="0"/>
            <a:ext cx="9144000" cy="5166000"/>
          </a:xfrm>
          <a:prstGeom prst="rect">
            <a:avLst/>
          </a:prstGeom>
          <a:solidFill>
            <a:srgbClr val="2B2D42">
              <a:alpha val="921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4"/>
          <p:cNvSpPr/>
          <p:nvPr/>
        </p:nvSpPr>
        <p:spPr>
          <a:xfrm>
            <a:off x="514350" y="4624388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4"/>
          <p:cNvSpPr/>
          <p:nvPr/>
        </p:nvSpPr>
        <p:spPr>
          <a:xfrm>
            <a:off x="514350" y="514350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1" name="Google Shape;81;p1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716083" y="4116510"/>
            <a:ext cx="1282877" cy="86808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4"/>
          <p:cNvSpPr txBox="1"/>
          <p:nvPr/>
        </p:nvSpPr>
        <p:spPr>
          <a:xfrm>
            <a:off x="514350" y="2066700"/>
            <a:ext cx="8115300" cy="10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600">
                <a:solidFill>
                  <a:srgbClr val="CB001C"/>
                </a:solidFill>
                <a:latin typeface="Bebas Neue"/>
                <a:ea typeface="Bebas Neue"/>
                <a:cs typeface="Bebas Neue"/>
                <a:sym typeface="Bebas Neue"/>
              </a:rPr>
              <a:t>42</a:t>
            </a:r>
            <a:r>
              <a:rPr lang="en-GB" sz="8500">
                <a:solidFill>
                  <a:srgbClr val="CB001C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en-GB" sz="72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Speakers</a:t>
            </a:r>
            <a:endParaRPr sz="7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B2D42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b="0" l="30874" r="30871" t="0"/>
          <a:stretch/>
        </p:blipFill>
        <p:spPr>
          <a:xfrm>
            <a:off x="0" y="0"/>
            <a:ext cx="1308741" cy="256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b="0" l="28168" r="28172" t="0"/>
          <a:stretch/>
        </p:blipFill>
        <p:spPr>
          <a:xfrm>
            <a:off x="1304081" y="0"/>
            <a:ext cx="1308741" cy="2565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 rotWithShape="1">
          <a:blip r:embed="rId5">
            <a:alphaModFix/>
          </a:blip>
          <a:srcRect b="0" l="30895" r="30899" t="0"/>
          <a:stretch/>
        </p:blipFill>
        <p:spPr>
          <a:xfrm>
            <a:off x="2608162" y="0"/>
            <a:ext cx="1308752" cy="256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 rotWithShape="1">
          <a:blip r:embed="rId6">
            <a:alphaModFix/>
          </a:blip>
          <a:srcRect b="0" l="11743" r="11751" t="0"/>
          <a:stretch/>
        </p:blipFill>
        <p:spPr>
          <a:xfrm>
            <a:off x="3919458" y="0"/>
            <a:ext cx="1308753" cy="2565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 rotWithShape="1">
          <a:blip r:embed="rId7">
            <a:alphaModFix/>
          </a:blip>
          <a:srcRect b="0" l="12623" r="36371" t="0"/>
          <a:stretch/>
        </p:blipFill>
        <p:spPr>
          <a:xfrm>
            <a:off x="5222684" y="0"/>
            <a:ext cx="1308745" cy="256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 rotWithShape="1">
          <a:blip r:embed="rId8">
            <a:alphaModFix/>
          </a:blip>
          <a:srcRect b="6021" l="46108" r="28060" t="18042"/>
          <a:stretch/>
        </p:blipFill>
        <p:spPr>
          <a:xfrm>
            <a:off x="6528970" y="0"/>
            <a:ext cx="1308744" cy="2565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 rotWithShape="1">
          <a:blip r:embed="rId9">
            <a:alphaModFix/>
          </a:blip>
          <a:srcRect b="0" l="11727" r="11720" t="0"/>
          <a:stretch/>
        </p:blipFill>
        <p:spPr>
          <a:xfrm>
            <a:off x="7835256" y="0"/>
            <a:ext cx="1308743" cy="2565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 rotWithShape="1">
          <a:blip r:embed="rId10">
            <a:alphaModFix/>
          </a:blip>
          <a:srcRect b="2970" l="33000" r="32996" t="-2970"/>
          <a:stretch/>
        </p:blipFill>
        <p:spPr>
          <a:xfrm>
            <a:off x="0" y="2572028"/>
            <a:ext cx="1308738" cy="256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 rotWithShape="1">
          <a:blip r:embed="rId11">
            <a:alphaModFix/>
          </a:blip>
          <a:srcRect b="0" l="33000" r="32996" t="0"/>
          <a:stretch/>
        </p:blipFill>
        <p:spPr>
          <a:xfrm>
            <a:off x="1304081" y="2572028"/>
            <a:ext cx="1308738" cy="256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 rotWithShape="1">
          <a:blip r:embed="rId12">
            <a:alphaModFix/>
          </a:blip>
          <a:srcRect b="0" l="14714" r="14714" t="0"/>
          <a:stretch/>
        </p:blipFill>
        <p:spPr>
          <a:xfrm>
            <a:off x="2608162" y="2572028"/>
            <a:ext cx="1308749" cy="2565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 rotWithShape="1">
          <a:blip r:embed="rId13">
            <a:alphaModFix/>
          </a:blip>
          <a:srcRect b="0" l="24497" r="24497" t="0"/>
          <a:stretch/>
        </p:blipFill>
        <p:spPr>
          <a:xfrm>
            <a:off x="3919458" y="2572028"/>
            <a:ext cx="1308754" cy="256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 rotWithShape="1">
          <a:blip r:embed="rId14">
            <a:alphaModFix/>
          </a:blip>
          <a:srcRect b="0" l="11750" r="11750" t="0"/>
          <a:stretch/>
        </p:blipFill>
        <p:spPr>
          <a:xfrm>
            <a:off x="5222684" y="2572028"/>
            <a:ext cx="1308744" cy="2565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 rotWithShape="1">
          <a:blip r:embed="rId15">
            <a:alphaModFix/>
          </a:blip>
          <a:srcRect b="0" l="11743" r="11751" t="0"/>
          <a:stretch/>
        </p:blipFill>
        <p:spPr>
          <a:xfrm>
            <a:off x="6528970" y="2572028"/>
            <a:ext cx="1308743" cy="2565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 rotWithShape="1">
          <a:blip r:embed="rId16">
            <a:alphaModFix/>
          </a:blip>
          <a:srcRect b="0" l="31781" r="31784" t="0"/>
          <a:stretch/>
        </p:blipFill>
        <p:spPr>
          <a:xfrm>
            <a:off x="7835256" y="2572028"/>
            <a:ext cx="1308744" cy="256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/>
          <p:nvPr/>
        </p:nvSpPr>
        <p:spPr>
          <a:xfrm>
            <a:off x="0" y="-11250"/>
            <a:ext cx="9144000" cy="5166000"/>
          </a:xfrm>
          <a:prstGeom prst="rect">
            <a:avLst/>
          </a:prstGeom>
          <a:solidFill>
            <a:srgbClr val="FFFFFF">
              <a:alpha val="87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5"/>
          <p:cNvSpPr/>
          <p:nvPr/>
        </p:nvSpPr>
        <p:spPr>
          <a:xfrm>
            <a:off x="514350" y="4624388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5"/>
          <p:cNvSpPr/>
          <p:nvPr/>
        </p:nvSpPr>
        <p:spPr>
          <a:xfrm>
            <a:off x="514350" y="514350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716083" y="4116510"/>
            <a:ext cx="1282877" cy="86808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 txBox="1"/>
          <p:nvPr/>
        </p:nvSpPr>
        <p:spPr>
          <a:xfrm>
            <a:off x="516175" y="2100213"/>
            <a:ext cx="81153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0">
                <a:solidFill>
                  <a:srgbClr val="CB001C"/>
                </a:solidFill>
                <a:latin typeface="Bebas Neue"/>
                <a:ea typeface="Bebas Neue"/>
                <a:cs typeface="Bebas Neue"/>
                <a:sym typeface="Bebas Neue"/>
              </a:rPr>
              <a:t>7 </a:t>
            </a:r>
            <a:r>
              <a:rPr lang="en-GB" sz="5900">
                <a:solidFill>
                  <a:srgbClr val="1B1C25"/>
                </a:solidFill>
                <a:latin typeface="Bebas Neue"/>
                <a:ea typeface="Bebas Neue"/>
                <a:cs typeface="Bebas Neue"/>
                <a:sym typeface="Bebas Neue"/>
              </a:rPr>
              <a:t>full days</a:t>
            </a:r>
            <a:endParaRPr sz="6500">
              <a:solidFill>
                <a:srgbClr val="1B1C25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06" name="Google Shape;106;p1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716083" y="4113507"/>
            <a:ext cx="1282877" cy="813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/>
          <p:nvPr/>
        </p:nvSpPr>
        <p:spPr>
          <a:xfrm>
            <a:off x="0" y="370525"/>
            <a:ext cx="9144000" cy="5154000"/>
          </a:xfrm>
          <a:prstGeom prst="rect">
            <a:avLst/>
          </a:prstGeom>
          <a:solidFill>
            <a:srgbClr val="FFFFFF">
              <a:alpha val="87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16"/>
          <p:cNvPicPr preferRelativeResize="0"/>
          <p:nvPr/>
        </p:nvPicPr>
        <p:blipFill rotWithShape="1">
          <a:blip r:embed="rId4">
            <a:alphaModFix/>
          </a:blip>
          <a:srcRect b="9903" l="0" r="3790" t="9118"/>
          <a:stretch/>
        </p:blipFill>
        <p:spPr>
          <a:xfrm>
            <a:off x="-8525" y="-10475"/>
            <a:ext cx="9164993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/>
          <p:nvPr/>
        </p:nvSpPr>
        <p:spPr>
          <a:xfrm>
            <a:off x="-10500" y="-10000"/>
            <a:ext cx="9165000" cy="5143500"/>
          </a:xfrm>
          <a:prstGeom prst="rect">
            <a:avLst/>
          </a:prstGeom>
          <a:solidFill>
            <a:srgbClr val="2B2D42">
              <a:alpha val="921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6"/>
          <p:cNvSpPr/>
          <p:nvPr/>
        </p:nvSpPr>
        <p:spPr>
          <a:xfrm>
            <a:off x="514350" y="4624388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6"/>
          <p:cNvSpPr/>
          <p:nvPr/>
        </p:nvSpPr>
        <p:spPr>
          <a:xfrm>
            <a:off x="514350" y="514350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6"/>
          <p:cNvSpPr/>
          <p:nvPr/>
        </p:nvSpPr>
        <p:spPr>
          <a:xfrm>
            <a:off x="2117325" y="2419525"/>
            <a:ext cx="4983600" cy="60000"/>
          </a:xfrm>
          <a:prstGeom prst="rect">
            <a:avLst/>
          </a:prstGeom>
          <a:solidFill>
            <a:srgbClr val="CB00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6"/>
          <p:cNvSpPr txBox="1"/>
          <p:nvPr/>
        </p:nvSpPr>
        <p:spPr>
          <a:xfrm>
            <a:off x="514350" y="1549788"/>
            <a:ext cx="81153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0">
                <a:solidFill>
                  <a:srgbClr val="F3F3F3"/>
                </a:solidFill>
                <a:latin typeface="Bebas Neue"/>
                <a:ea typeface="Bebas Neue"/>
                <a:cs typeface="Bebas Neue"/>
                <a:sym typeface="Bebas Neue"/>
              </a:rPr>
              <a:t>50,000</a:t>
            </a:r>
            <a:r>
              <a:rPr lang="en-GB" sz="8500">
                <a:solidFill>
                  <a:srgbClr val="CB001C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en-GB" sz="5900">
                <a:solidFill>
                  <a:srgbClr val="CB001C"/>
                </a:solidFill>
                <a:latin typeface="Bebas Neue"/>
                <a:ea typeface="Bebas Neue"/>
                <a:cs typeface="Bebas Neue"/>
                <a:sym typeface="Bebas Neue"/>
              </a:rPr>
              <a:t>attendees</a:t>
            </a:r>
            <a:endParaRPr sz="6500">
              <a:solidFill>
                <a:srgbClr val="CB001C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517700" y="2876375"/>
            <a:ext cx="5623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Real Estate Professionals</a:t>
            </a:r>
            <a:endParaRPr b="1"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 Realtors 					- Investors </a:t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45720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 Syndicators 					- Multifamily</a:t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9" name="Google Shape;119;p16"/>
          <p:cNvSpPr txBox="1"/>
          <p:nvPr/>
        </p:nvSpPr>
        <p:spPr>
          <a:xfrm>
            <a:off x="514400" y="803750"/>
            <a:ext cx="8115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0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HUGE TARGETED AUDIENCE</a:t>
            </a:r>
            <a:endParaRPr i="1" sz="20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20" name="Google Shape;120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16083" y="4116510"/>
            <a:ext cx="1282877" cy="868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/>
          <p:nvPr/>
        </p:nvSpPr>
        <p:spPr>
          <a:xfrm>
            <a:off x="0" y="-10475"/>
            <a:ext cx="9144000" cy="5154000"/>
          </a:xfrm>
          <a:prstGeom prst="rect">
            <a:avLst/>
          </a:prstGeom>
          <a:solidFill>
            <a:srgbClr val="FFFFFF">
              <a:alpha val="87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17"/>
          <p:cNvPicPr preferRelativeResize="0"/>
          <p:nvPr/>
        </p:nvPicPr>
        <p:blipFill rotWithShape="1">
          <a:blip r:embed="rId4">
            <a:alphaModFix/>
          </a:blip>
          <a:srcRect b="8664" l="0" r="0" t="8664"/>
          <a:stretch/>
        </p:blipFill>
        <p:spPr>
          <a:xfrm>
            <a:off x="-8525" y="-10475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7"/>
          <p:cNvSpPr/>
          <p:nvPr/>
        </p:nvSpPr>
        <p:spPr>
          <a:xfrm>
            <a:off x="-21000" y="-10475"/>
            <a:ext cx="9165000" cy="5143500"/>
          </a:xfrm>
          <a:prstGeom prst="rect">
            <a:avLst/>
          </a:prstGeom>
          <a:solidFill>
            <a:srgbClr val="FFFFFF">
              <a:alpha val="87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7"/>
          <p:cNvSpPr/>
          <p:nvPr/>
        </p:nvSpPr>
        <p:spPr>
          <a:xfrm>
            <a:off x="514350" y="4624388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7"/>
          <p:cNvSpPr/>
          <p:nvPr/>
        </p:nvSpPr>
        <p:spPr>
          <a:xfrm>
            <a:off x="514350" y="514350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17"/>
          <p:cNvPicPr preferRelativeResize="0"/>
          <p:nvPr/>
        </p:nvPicPr>
        <p:blipFill rotWithShape="1">
          <a:blip r:embed="rId5">
            <a:alphaModFix/>
          </a:blip>
          <a:srcRect b="-200" l="10758" r="7979" t="0"/>
          <a:stretch/>
        </p:blipFill>
        <p:spPr>
          <a:xfrm>
            <a:off x="0" y="0"/>
            <a:ext cx="3674850" cy="5154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7"/>
          <p:cNvSpPr/>
          <p:nvPr/>
        </p:nvSpPr>
        <p:spPr>
          <a:xfrm>
            <a:off x="3243525" y="1020950"/>
            <a:ext cx="3675000" cy="1422600"/>
          </a:xfrm>
          <a:prstGeom prst="rect">
            <a:avLst/>
          </a:prstGeom>
          <a:solidFill>
            <a:srgbClr val="1B1C25">
              <a:alpha val="921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7"/>
          <p:cNvSpPr txBox="1"/>
          <p:nvPr/>
        </p:nvSpPr>
        <p:spPr>
          <a:xfrm>
            <a:off x="3636525" y="1067300"/>
            <a:ext cx="3584400" cy="14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CC001D"/>
                </a:solidFill>
                <a:latin typeface="Bebas Neue"/>
                <a:ea typeface="Bebas Neue"/>
                <a:cs typeface="Bebas Neue"/>
                <a:sym typeface="Bebas Neue"/>
              </a:rPr>
              <a:t>Host:</a:t>
            </a:r>
            <a:r>
              <a:rPr lang="en-GB" sz="4100">
                <a:solidFill>
                  <a:srgbClr val="CC001D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endParaRPr sz="4100">
              <a:solidFill>
                <a:srgbClr val="CC001D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Tony potts</a:t>
            </a:r>
            <a:endParaRPr sz="60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33" name="Google Shape;133;p17"/>
          <p:cNvSpPr/>
          <p:nvPr/>
        </p:nvSpPr>
        <p:spPr>
          <a:xfrm>
            <a:off x="3243525" y="1020950"/>
            <a:ext cx="66600" cy="1422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7"/>
          <p:cNvSpPr txBox="1"/>
          <p:nvPr/>
        </p:nvSpPr>
        <p:spPr>
          <a:xfrm>
            <a:off x="3943555" y="4267621"/>
            <a:ext cx="4000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666666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https://realestatemasterssummit.com/speakers/</a:t>
            </a:r>
            <a:endParaRPr sz="10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" name="Google Shape;135;p17"/>
          <p:cNvSpPr txBox="1"/>
          <p:nvPr/>
        </p:nvSpPr>
        <p:spPr>
          <a:xfrm>
            <a:off x="3817850" y="2661925"/>
            <a:ext cx="5138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B2D42"/>
              </a:buClr>
              <a:buSzPts val="1300"/>
              <a:buFont typeface="Montserrat Medium"/>
              <a:buChar char="★"/>
            </a:pPr>
            <a:r>
              <a:rPr lang="en-GB" sz="1300">
                <a:solidFill>
                  <a:srgbClr val="2B2D4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INTERNATIONAL EMMY-WINNING PRESENTER </a:t>
            </a:r>
            <a:r>
              <a:rPr b="1" i="1" lang="en-GB" sz="1300">
                <a:solidFill>
                  <a:srgbClr val="CB001C"/>
                </a:solidFill>
                <a:latin typeface="Montserrat"/>
                <a:ea typeface="Montserrat"/>
                <a:cs typeface="Montserrat"/>
                <a:sym typeface="Montserrat"/>
              </a:rPr>
              <a:t>ACCESS </a:t>
            </a:r>
            <a:r>
              <a:rPr b="1" i="1" lang="en-GB" sz="1300">
                <a:solidFill>
                  <a:srgbClr val="CB001C"/>
                </a:solidFill>
                <a:latin typeface="Montserrat"/>
                <a:ea typeface="Montserrat"/>
                <a:cs typeface="Montserrat"/>
                <a:sym typeface="Montserrat"/>
              </a:rPr>
              <a:t>HOLLYWOOD</a:t>
            </a:r>
            <a:br>
              <a:rPr b="1" lang="en-GB" sz="1300">
                <a:solidFill>
                  <a:srgbClr val="2B2D4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1" sz="1300">
              <a:solidFill>
                <a:srgbClr val="2B2D4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B2D42"/>
              </a:buClr>
              <a:buSzPts val="1300"/>
              <a:buFont typeface="Montserrat Medium"/>
              <a:buChar char="★"/>
            </a:pPr>
            <a:r>
              <a:rPr b="1" lang="en-GB" sz="1300">
                <a:solidFill>
                  <a:srgbClr val="CB001C"/>
                </a:solidFill>
                <a:latin typeface="Montserrat"/>
                <a:ea typeface="Montserrat"/>
                <a:cs typeface="Montserrat"/>
                <a:sym typeface="Montserrat"/>
              </a:rPr>
              <a:t>25YR+</a:t>
            </a:r>
            <a:r>
              <a:rPr lang="en-GB" sz="1300">
                <a:solidFill>
                  <a:srgbClr val="2B2D4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REAL ESTATE INVESTOR</a:t>
            </a:r>
            <a:br>
              <a:rPr lang="en-GB" sz="1300">
                <a:solidFill>
                  <a:srgbClr val="2B2D4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300">
              <a:solidFill>
                <a:srgbClr val="2B2D4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B2D42"/>
              </a:buClr>
              <a:buSzPts val="1300"/>
              <a:buFont typeface="Montserrat Medium"/>
              <a:buChar char="★"/>
            </a:pPr>
            <a:r>
              <a:rPr lang="en-GB" sz="1300">
                <a:solidFill>
                  <a:srgbClr val="2B2D4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FORMER MANAGING PARTNER SIERRA MAYA 360 VC</a:t>
            </a:r>
            <a:endParaRPr sz="1300">
              <a:solidFill>
                <a:srgbClr val="2B2D4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36" name="Google Shape;136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83" y="4021538"/>
            <a:ext cx="1282877" cy="868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16083" y="4009149"/>
            <a:ext cx="1282877" cy="813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/>
          <p:nvPr/>
        </p:nvSpPr>
        <p:spPr>
          <a:xfrm>
            <a:off x="0" y="-10475"/>
            <a:ext cx="9144000" cy="5154000"/>
          </a:xfrm>
          <a:prstGeom prst="rect">
            <a:avLst/>
          </a:prstGeom>
          <a:solidFill>
            <a:srgbClr val="FFFFFF">
              <a:alpha val="87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18"/>
          <p:cNvPicPr preferRelativeResize="0"/>
          <p:nvPr/>
        </p:nvPicPr>
        <p:blipFill rotWithShape="1">
          <a:blip r:embed="rId4">
            <a:alphaModFix/>
          </a:blip>
          <a:srcRect b="7904" l="0" r="0" t="7913"/>
          <a:stretch/>
        </p:blipFill>
        <p:spPr>
          <a:xfrm>
            <a:off x="-8525" y="-10475"/>
            <a:ext cx="9165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8"/>
          <p:cNvSpPr/>
          <p:nvPr/>
        </p:nvSpPr>
        <p:spPr>
          <a:xfrm>
            <a:off x="-8525" y="-10475"/>
            <a:ext cx="9165000" cy="5143500"/>
          </a:xfrm>
          <a:prstGeom prst="rect">
            <a:avLst/>
          </a:prstGeom>
          <a:solidFill>
            <a:srgbClr val="2B2D42">
              <a:alpha val="921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8"/>
          <p:cNvSpPr/>
          <p:nvPr/>
        </p:nvSpPr>
        <p:spPr>
          <a:xfrm>
            <a:off x="514350" y="4624388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8"/>
          <p:cNvSpPr/>
          <p:nvPr/>
        </p:nvSpPr>
        <p:spPr>
          <a:xfrm>
            <a:off x="514350" y="514350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8"/>
          <p:cNvSpPr txBox="1"/>
          <p:nvPr/>
        </p:nvSpPr>
        <p:spPr>
          <a:xfrm>
            <a:off x="514350" y="1168825"/>
            <a:ext cx="8115300" cy="20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6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WORLD RENOWN</a:t>
            </a:r>
            <a:r>
              <a:rPr lang="en-GB" sz="85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endParaRPr sz="85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0">
                <a:solidFill>
                  <a:srgbClr val="CB001C"/>
                </a:solidFill>
                <a:latin typeface="Bebas Neue"/>
                <a:ea typeface="Bebas Neue"/>
                <a:cs typeface="Bebas Neue"/>
                <a:sym typeface="Bebas Neue"/>
              </a:rPr>
              <a:t>PRESENTERS</a:t>
            </a:r>
            <a:endParaRPr sz="6500">
              <a:solidFill>
                <a:srgbClr val="CB001C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48" name="Google Shape;148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16083" y="4116510"/>
            <a:ext cx="1282877" cy="868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/>
          <p:nvPr/>
        </p:nvSpPr>
        <p:spPr>
          <a:xfrm>
            <a:off x="0" y="-10475"/>
            <a:ext cx="9144000" cy="5154000"/>
          </a:xfrm>
          <a:prstGeom prst="rect">
            <a:avLst/>
          </a:prstGeom>
          <a:solidFill>
            <a:srgbClr val="FFFFFF">
              <a:alpha val="87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19"/>
          <p:cNvPicPr preferRelativeResize="0"/>
          <p:nvPr/>
        </p:nvPicPr>
        <p:blipFill rotWithShape="1">
          <a:blip r:embed="rId4">
            <a:alphaModFix/>
          </a:blip>
          <a:srcRect b="12820" l="0" r="0" t="2834"/>
          <a:stretch/>
        </p:blipFill>
        <p:spPr>
          <a:xfrm>
            <a:off x="-8525" y="-10475"/>
            <a:ext cx="9143996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9"/>
          <p:cNvSpPr/>
          <p:nvPr/>
        </p:nvSpPr>
        <p:spPr>
          <a:xfrm>
            <a:off x="-19025" y="-10475"/>
            <a:ext cx="9165000" cy="5143500"/>
          </a:xfrm>
          <a:prstGeom prst="rect">
            <a:avLst/>
          </a:prstGeom>
          <a:solidFill>
            <a:srgbClr val="FFFFFF">
              <a:alpha val="87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9"/>
          <p:cNvSpPr/>
          <p:nvPr/>
        </p:nvSpPr>
        <p:spPr>
          <a:xfrm>
            <a:off x="514350" y="4624388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9"/>
          <p:cNvSpPr/>
          <p:nvPr/>
        </p:nvSpPr>
        <p:spPr>
          <a:xfrm>
            <a:off x="514350" y="514350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p19"/>
          <p:cNvPicPr preferRelativeResize="0"/>
          <p:nvPr/>
        </p:nvPicPr>
        <p:blipFill rotWithShape="1">
          <a:blip r:embed="rId5">
            <a:alphaModFix/>
          </a:blip>
          <a:srcRect b="3236" l="0" r="0" t="3236"/>
          <a:stretch/>
        </p:blipFill>
        <p:spPr>
          <a:xfrm>
            <a:off x="0" y="0"/>
            <a:ext cx="3674847" cy="515400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9"/>
          <p:cNvSpPr/>
          <p:nvPr/>
        </p:nvSpPr>
        <p:spPr>
          <a:xfrm>
            <a:off x="3309250" y="2925950"/>
            <a:ext cx="4956000" cy="1422600"/>
          </a:xfrm>
          <a:prstGeom prst="rect">
            <a:avLst/>
          </a:prstGeom>
          <a:solidFill>
            <a:srgbClr val="1B1C25">
              <a:alpha val="921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9"/>
          <p:cNvSpPr txBox="1"/>
          <p:nvPr/>
        </p:nvSpPr>
        <p:spPr>
          <a:xfrm>
            <a:off x="3930850" y="3094750"/>
            <a:ext cx="4334400" cy="13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6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Donald Miller</a:t>
            </a:r>
            <a:endParaRPr sz="56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rgbClr val="CB001C"/>
                </a:solidFill>
                <a:latin typeface="Montserrat"/>
                <a:ea typeface="Montserrat"/>
                <a:cs typeface="Montserrat"/>
                <a:sym typeface="Montserrat"/>
              </a:rPr>
              <a:t>https://realestatemasterssummit.com/speakers/don-miller/</a:t>
            </a:r>
            <a:endParaRPr sz="1100">
              <a:solidFill>
                <a:srgbClr val="CB00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>
              <a:solidFill>
                <a:srgbClr val="CC001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61" name="Google Shape;161;p19"/>
          <p:cNvSpPr/>
          <p:nvPr/>
        </p:nvSpPr>
        <p:spPr>
          <a:xfrm>
            <a:off x="3309250" y="2925950"/>
            <a:ext cx="73800" cy="1422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16083" y="4116510"/>
            <a:ext cx="1282877" cy="86808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9"/>
          <p:cNvSpPr txBox="1"/>
          <p:nvPr/>
        </p:nvSpPr>
        <p:spPr>
          <a:xfrm>
            <a:off x="3713492" y="985525"/>
            <a:ext cx="51387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1B1C25"/>
              </a:buClr>
              <a:buSzPts val="1100"/>
              <a:buFont typeface="Montserrat Medium"/>
              <a:buChar char="★"/>
            </a:pPr>
            <a:r>
              <a:rPr b="1" lang="en-GB" sz="1100">
                <a:solidFill>
                  <a:srgbClr val="1B1C25"/>
                </a:solidFill>
                <a:latin typeface="Montserrat"/>
                <a:ea typeface="Montserrat"/>
                <a:cs typeface="Montserrat"/>
                <a:sym typeface="Montserrat"/>
              </a:rPr>
              <a:t>Don will present on how to clarify your message so customers will listen.</a:t>
            </a:r>
            <a:br>
              <a:rPr lang="en-GB" sz="1100">
                <a:solidFill>
                  <a:srgbClr val="1B1C2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100">
              <a:solidFill>
                <a:srgbClr val="1B1C2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1B1C25"/>
              </a:buClr>
              <a:buSzPts val="1100"/>
              <a:buFont typeface="Montserrat Medium"/>
              <a:buChar char="★"/>
            </a:pPr>
            <a:r>
              <a:rPr lang="en-GB" sz="1100">
                <a:solidFill>
                  <a:srgbClr val="1B1C2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Don will explain how to create a marketing narrative that puts your customer in the shoes of the “hero.”</a:t>
            </a:r>
            <a:br>
              <a:rPr lang="en-GB" sz="1100">
                <a:solidFill>
                  <a:srgbClr val="1B1C2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100">
              <a:solidFill>
                <a:srgbClr val="1B1C2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1B1C25"/>
              </a:buClr>
              <a:buSzPts val="1100"/>
              <a:buFont typeface="Montserrat Medium"/>
              <a:buChar char="★"/>
            </a:pPr>
            <a:r>
              <a:rPr b="1" lang="en-GB" sz="1100">
                <a:solidFill>
                  <a:srgbClr val="1B1C25"/>
                </a:solidFill>
                <a:latin typeface="Montserrat"/>
                <a:ea typeface="Montserrat"/>
                <a:cs typeface="Montserrat"/>
                <a:sym typeface="Montserrat"/>
              </a:rPr>
              <a:t>Don</a:t>
            </a:r>
            <a:r>
              <a:rPr lang="en-GB" sz="1100">
                <a:solidFill>
                  <a:srgbClr val="1B1C2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will help YOU apply those same principles, get a marketing makeover, and finally attract and deeply connect with your ideal clients!</a:t>
            </a:r>
            <a:endParaRPr sz="1100">
              <a:solidFill>
                <a:srgbClr val="1B1C2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64" name="Google Shape;164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83" y="4113507"/>
            <a:ext cx="1282877" cy="813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/>
          <p:nvPr/>
        </p:nvSpPr>
        <p:spPr>
          <a:xfrm>
            <a:off x="0" y="-10475"/>
            <a:ext cx="9144000" cy="5154000"/>
          </a:xfrm>
          <a:prstGeom prst="rect">
            <a:avLst/>
          </a:prstGeom>
          <a:solidFill>
            <a:srgbClr val="FFFFFF">
              <a:alpha val="87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20"/>
          <p:cNvPicPr preferRelativeResize="0"/>
          <p:nvPr/>
        </p:nvPicPr>
        <p:blipFill rotWithShape="1">
          <a:blip r:embed="rId4">
            <a:alphaModFix/>
          </a:blip>
          <a:srcRect b="28412" l="0" r="0" t="28412"/>
          <a:stretch/>
        </p:blipFill>
        <p:spPr>
          <a:xfrm>
            <a:off x="-8525" y="-10475"/>
            <a:ext cx="9143997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0"/>
          <p:cNvSpPr/>
          <p:nvPr/>
        </p:nvSpPr>
        <p:spPr>
          <a:xfrm>
            <a:off x="-10500" y="-1"/>
            <a:ext cx="9165000" cy="5143500"/>
          </a:xfrm>
          <a:prstGeom prst="rect">
            <a:avLst/>
          </a:prstGeom>
          <a:solidFill>
            <a:srgbClr val="2B2D42">
              <a:alpha val="921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0"/>
          <p:cNvSpPr/>
          <p:nvPr/>
        </p:nvSpPr>
        <p:spPr>
          <a:xfrm>
            <a:off x="514350" y="4624388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0"/>
          <p:cNvSpPr/>
          <p:nvPr/>
        </p:nvSpPr>
        <p:spPr>
          <a:xfrm>
            <a:off x="514350" y="514350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16083" y="4113507"/>
            <a:ext cx="1282877" cy="813023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0"/>
          <p:cNvSpPr txBox="1"/>
          <p:nvPr/>
        </p:nvSpPr>
        <p:spPr>
          <a:xfrm>
            <a:off x="8085391" y="4805943"/>
            <a:ext cx="544200" cy="1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900" u="none" cap="none" strike="noStrike">
                <a:solidFill>
                  <a:srgbClr val="FFFFFF"/>
                </a:solidFill>
                <a:latin typeface="Halant"/>
                <a:ea typeface="Halant"/>
                <a:cs typeface="Halant"/>
                <a:sym typeface="Halant"/>
              </a:rPr>
              <a:t>02</a:t>
            </a:r>
            <a:endParaRPr sz="700"/>
          </a:p>
        </p:txBody>
      </p:sp>
      <p:pic>
        <p:nvPicPr>
          <p:cNvPr id="176" name="Google Shape;176;p20"/>
          <p:cNvPicPr preferRelativeResize="0"/>
          <p:nvPr/>
        </p:nvPicPr>
        <p:blipFill rotWithShape="1">
          <a:blip r:embed="rId6">
            <a:alphaModFix/>
          </a:blip>
          <a:srcRect b="806" l="0" r="2610" t="816"/>
          <a:stretch/>
        </p:blipFill>
        <p:spPr>
          <a:xfrm>
            <a:off x="5575600" y="-28158"/>
            <a:ext cx="3579000" cy="51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0"/>
          <p:cNvSpPr/>
          <p:nvPr/>
        </p:nvSpPr>
        <p:spPr>
          <a:xfrm>
            <a:off x="724500" y="2823050"/>
            <a:ext cx="5472300" cy="1422600"/>
          </a:xfrm>
          <a:prstGeom prst="rect">
            <a:avLst/>
          </a:prstGeom>
          <a:solidFill>
            <a:srgbClr val="1B1C25">
              <a:alpha val="921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0"/>
          <p:cNvSpPr txBox="1"/>
          <p:nvPr/>
        </p:nvSpPr>
        <p:spPr>
          <a:xfrm>
            <a:off x="1026726" y="3020831"/>
            <a:ext cx="4473900" cy="10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6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Avery Carl</a:t>
            </a:r>
            <a:endParaRPr sz="56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CB001C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https://realestatemasterssummit.com/speakers/avery-carl/</a:t>
            </a:r>
            <a:endParaRPr sz="2600">
              <a:solidFill>
                <a:srgbClr val="CB001C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79" name="Google Shape;179;p20"/>
          <p:cNvSpPr/>
          <p:nvPr/>
        </p:nvSpPr>
        <p:spPr>
          <a:xfrm>
            <a:off x="727949" y="2823057"/>
            <a:ext cx="66600" cy="1422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16083" y="4116510"/>
            <a:ext cx="1282877" cy="86808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0"/>
          <p:cNvSpPr txBox="1"/>
          <p:nvPr/>
        </p:nvSpPr>
        <p:spPr>
          <a:xfrm>
            <a:off x="514350" y="909325"/>
            <a:ext cx="53508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Medium"/>
              <a:buChar char="★"/>
            </a:pPr>
            <a:r>
              <a:rPr lang="en-GB" sz="11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Avery is THE expert in short-term rental investments, Avery has sold over $158 million in 2020.</a:t>
            </a:r>
            <a:br>
              <a:rPr lang="en-GB" sz="11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1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Medium"/>
              <a:buChar char="★"/>
            </a:pPr>
            <a:r>
              <a:rPr lang="en-GB" sz="11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Avery will give you key guidance in recession-resistant investments to start your investment journey now.</a:t>
            </a:r>
            <a:br>
              <a:rPr lang="en-GB" sz="11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1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Medium"/>
              <a:buChar char="★"/>
            </a:pPr>
            <a:r>
              <a:rPr lang="en-GB" sz="11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Avery will share her expert-knowledge in connecting investors with short-term rentals with the highest ROI potential.</a:t>
            </a:r>
            <a:endParaRPr sz="11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"/>
          <p:cNvSpPr/>
          <p:nvPr/>
        </p:nvSpPr>
        <p:spPr>
          <a:xfrm>
            <a:off x="0" y="-10475"/>
            <a:ext cx="9144000" cy="5154000"/>
          </a:xfrm>
          <a:prstGeom prst="rect">
            <a:avLst/>
          </a:prstGeom>
          <a:solidFill>
            <a:srgbClr val="FFFFFF">
              <a:alpha val="87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7" name="Google Shape;187;p21"/>
          <p:cNvPicPr preferRelativeResize="0"/>
          <p:nvPr/>
        </p:nvPicPr>
        <p:blipFill rotWithShape="1">
          <a:blip r:embed="rId4">
            <a:alphaModFix/>
          </a:blip>
          <a:srcRect b="27029" l="0" r="14908" t="1177"/>
          <a:stretch/>
        </p:blipFill>
        <p:spPr>
          <a:xfrm>
            <a:off x="-8525" y="-10475"/>
            <a:ext cx="914399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1"/>
          <p:cNvSpPr/>
          <p:nvPr/>
        </p:nvSpPr>
        <p:spPr>
          <a:xfrm>
            <a:off x="-10500" y="-15700"/>
            <a:ext cx="9165000" cy="5143500"/>
          </a:xfrm>
          <a:prstGeom prst="rect">
            <a:avLst/>
          </a:prstGeom>
          <a:solidFill>
            <a:srgbClr val="FFFFFF">
              <a:alpha val="87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1"/>
          <p:cNvSpPr/>
          <p:nvPr/>
        </p:nvSpPr>
        <p:spPr>
          <a:xfrm>
            <a:off x="514350" y="4624388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1"/>
          <p:cNvSpPr/>
          <p:nvPr/>
        </p:nvSpPr>
        <p:spPr>
          <a:xfrm>
            <a:off x="514350" y="514350"/>
            <a:ext cx="8115300" cy="4800"/>
          </a:xfrm>
          <a:prstGeom prst="rect">
            <a:avLst/>
          </a:prstGeom>
          <a:solidFill>
            <a:srgbClr val="CC001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1" name="Google Shape;191;p21"/>
          <p:cNvPicPr preferRelativeResize="0"/>
          <p:nvPr/>
        </p:nvPicPr>
        <p:blipFill rotWithShape="1">
          <a:blip r:embed="rId5">
            <a:alphaModFix/>
          </a:blip>
          <a:srcRect b="0" l="27339" r="24400" t="-1522"/>
          <a:stretch/>
        </p:blipFill>
        <p:spPr>
          <a:xfrm flipH="1">
            <a:off x="0" y="-20951"/>
            <a:ext cx="3674845" cy="515400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1"/>
          <p:cNvSpPr/>
          <p:nvPr/>
        </p:nvSpPr>
        <p:spPr>
          <a:xfrm>
            <a:off x="3156850" y="2773550"/>
            <a:ext cx="5138700" cy="1422600"/>
          </a:xfrm>
          <a:prstGeom prst="rect">
            <a:avLst/>
          </a:prstGeom>
          <a:solidFill>
            <a:srgbClr val="1B1C25">
              <a:alpha val="921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1"/>
          <p:cNvSpPr txBox="1"/>
          <p:nvPr/>
        </p:nvSpPr>
        <p:spPr>
          <a:xfrm>
            <a:off x="3597892" y="2942350"/>
            <a:ext cx="4500000" cy="13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6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Mike Cuevas</a:t>
            </a:r>
            <a:endParaRPr sz="56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rgbClr val="CB001C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https://realestatemasterssummit.com/speakers/mike-cuevas/</a:t>
            </a:r>
            <a:endParaRPr sz="1100">
              <a:solidFill>
                <a:srgbClr val="CB00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>
              <a:solidFill>
                <a:srgbClr val="CC001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94" name="Google Shape;194;p21"/>
          <p:cNvSpPr/>
          <p:nvPr/>
        </p:nvSpPr>
        <p:spPr>
          <a:xfrm>
            <a:off x="3156850" y="2773550"/>
            <a:ext cx="73800" cy="1422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1"/>
          <p:cNvSpPr txBox="1"/>
          <p:nvPr/>
        </p:nvSpPr>
        <p:spPr>
          <a:xfrm>
            <a:off x="3156850" y="985525"/>
            <a:ext cx="56472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1B1C25"/>
              </a:buClr>
              <a:buSzPts val="1100"/>
              <a:buFont typeface="Montserrat Medium"/>
              <a:buChar char="★"/>
            </a:pPr>
            <a:r>
              <a:rPr lang="en-GB" sz="1100">
                <a:solidFill>
                  <a:srgbClr val="1B1C2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Mike’s expertise transformed him from broker to "The Real Estate Marketing Dude."</a:t>
            </a:r>
            <a:br>
              <a:rPr lang="en-GB" sz="1100">
                <a:solidFill>
                  <a:srgbClr val="1B1C2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100">
              <a:solidFill>
                <a:srgbClr val="1B1C2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1B1C25"/>
              </a:buClr>
              <a:buSzPts val="1100"/>
              <a:buFont typeface="Montserrat Medium"/>
              <a:buChar char="★"/>
            </a:pPr>
            <a:r>
              <a:rPr lang="en-GB" sz="1100">
                <a:solidFill>
                  <a:srgbClr val="1B1C2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Mike will share his tried-and-true strategies to build and sustain a consistent database with lead generation systems marketing.</a:t>
            </a:r>
            <a:br>
              <a:rPr lang="en-GB" sz="1100">
                <a:solidFill>
                  <a:srgbClr val="1B1C2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100">
              <a:solidFill>
                <a:srgbClr val="1B1C2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1B1C25"/>
              </a:buClr>
              <a:buSzPts val="1100"/>
              <a:buFont typeface="Montserrat Medium"/>
              <a:buChar char="★"/>
            </a:pPr>
            <a:r>
              <a:rPr lang="en-GB" sz="1100">
                <a:solidFill>
                  <a:srgbClr val="1B1C2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Mike approaches marketing in a down-to-earth way while bringing you industry-tested methodologies and strategies.</a:t>
            </a:r>
            <a:endParaRPr sz="1100">
              <a:solidFill>
                <a:srgbClr val="1B1C2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96" name="Google Shape;196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83" y="4116510"/>
            <a:ext cx="1282877" cy="868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16083" y="4113507"/>
            <a:ext cx="1282877" cy="813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